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ABAAE2E-5A91-43EA-A58F-79DEB0404CF5}">
  <a:tblStyle styleId="{8ABAAE2E-5A91-43EA-A58F-79DEB0404CF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investopedia.com/terms/e/etf.asp"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investopedia.com/articles/investing/122515/gld-ishares-gold-trust-etf.asp"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bd0159dc7d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bd0159dc7d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bd0159dc7d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bd0159dc7d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bf174c5ab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bf174c5ab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bf174c5ab8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bf174c5ab8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bf174c5ab8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bf174c5ab8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bf174c5ab8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bf174c5ab8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bd0159dc7d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bd0159dc7d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bd0159dc7d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bd0159dc7d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33.72% drop</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9.57% single day drop from March 11</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bd0159dc7d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bd0159dc7d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bd0159dc7d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bd0159dc7d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bd0159dc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bd0159dc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motivation behind this project stems from my value in saving money. From family members to professors and college speakers, to older colleagues at previous jobs, lots of people have strongly advised me to start saving money for retirement as early as possible. Saving money is becoming more and more vital to having a comfortable retirement.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It’s not only important to save your money, but to also understand what your options are to hold your savings in. There are many opportunities to grow your savings but also risk. Depending on how close you are to retirement, how much risk you are willing to take may vary.</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bd0159dc7d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bd0159dc7d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bd0159dc7d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bd0159dc7d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bd0159dc7d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bd0159dc7d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bf174c5ab8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bf174c5ab8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bd0159dc7d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bd0159dc7d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Feds raise interest rates when inflation gets too high. This makes borrowing money for businesses and consumers more expensive. The hope is to slow spending and economic activity and thereby hopefully inflation.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Feds haven’t raised interest rates since 2018. This is the highest rates have been in over 20 years.</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bd0159dc7d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bd0159dc7d_0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becc73098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becc73098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becc73098a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becc73098a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becc73098a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becc73098a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bd0159dc7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bd0159dc7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investment vehicles, or assets, that I was interested in exploring are the SPY ETF, the GLD ETF, and Bitcoin. I’ll explain what each asset is and measure their growth, volatility, and reactions to recent significant events.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 also have a dashboard but I’m still working on it so I won’t be sharing that part.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becc73098a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becc73098a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bd0159dc7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bd0159dc7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first asset I’ll be talking about is the SPY ETF. An ETF is an Exchange Traded Fund, or a fund that trades on a stock exchange and generally </a:t>
            </a:r>
            <a:r>
              <a:rPr lang="en"/>
              <a:t>tracks</a:t>
            </a:r>
            <a:r>
              <a:rPr lang="en"/>
              <a:t> a specific index.</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There are tons of ETFs that track different things. There are Industry ETFs, Commodity ETFs, Bond ETFs, and even Inverse ETFs that gain value when other indexes or stocks go down.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SPY ETF is one ETF that tracks the S&amp;P 500 index which is a stock market index that represents 500 of the largest companies in the US (not </a:t>
            </a:r>
            <a:r>
              <a:rPr lang="en"/>
              <a:t>necessarily</a:t>
            </a:r>
            <a:r>
              <a:rPr lang="en"/>
              <a:t> the largest 500). The S&amp;P 500 index is considered an essential benchmark to measure the performance of the US stock market overall and the SPY ETF fully reflects this index, so this ETF is one common way to invest in the US stock market without picking one stock.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SPY ETF is also the first ETF ever issued in the US stock market. This graph shows its price since it began 31 years ago. It’s currently at an all time high.</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2"/>
              </a:rPr>
              <a:t>https://www.investopedia.com/terms/e/etf.asp</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bd0159dc7d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bd0159dc7d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The next asset is the GLD or gold ETF. This is a commodity ETF that tracks the price of gold. It’s designed to track the price of 1/10th of an ounce of gold.</a:t>
            </a:r>
            <a:endParaRPr/>
          </a:p>
          <a:p>
            <a:pPr indent="0" lvl="0" marL="0" rtl="0" algn="l">
              <a:spcBef>
                <a:spcPts val="0"/>
              </a:spcBef>
              <a:spcAft>
                <a:spcPts val="0"/>
              </a:spcAft>
              <a:buNone/>
            </a:pPr>
            <a:r>
              <a:rPr lang="en"/>
              <a:t>It cannot be traded for actual gold.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It’s one way to get exposure to gold without buying physical gold.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2"/>
              </a:rPr>
              <a:t>https://www.investopedia.com/articles/investing/122515/gld-ishares-gold-trust-etf.asp</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bd0159dc7d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bd0159dc7d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last asset is bitcoin. This is a relatively new type of asset. Bitcoin is a cryptocurrency, a type of digital asset. It exists on a decentralized network or ledger called a blockchain.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 can buy bitcoin on exchange platforms and it’s sent and received via cryptocurrency wallets which can be physical or online.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bf174c5ab8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bf174c5ab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bf174c5ab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bf174c5ab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 %s or percent growth on y axis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2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11.png"/><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2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2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2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2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 Id="rId3"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17.png"/><Relationship Id="rId5" Type="http://schemas.openxmlformats.org/officeDocument/2006/relationships/image" Target="../media/image2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14.png"/><Relationship Id="rId5"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Investment Analysis</a:t>
            </a:r>
            <a:endParaRPr sz="3000"/>
          </a:p>
        </p:txBody>
      </p:sp>
      <p:sp>
        <p:nvSpPr>
          <p:cNvPr id="55" name="Google Shape;55;p13"/>
          <p:cNvSpPr txBox="1"/>
          <p:nvPr>
            <p:ph idx="1" type="subTitle"/>
          </p:nvPr>
        </p:nvSpPr>
        <p:spPr>
          <a:xfrm>
            <a:off x="311700" y="35729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Rushi Chokshi - NSS DA 10</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Growth</a:t>
            </a:r>
            <a:endParaRPr/>
          </a:p>
        </p:txBody>
      </p:sp>
      <p:graphicFrame>
        <p:nvGraphicFramePr>
          <p:cNvPr id="122" name="Google Shape;122;p22"/>
          <p:cNvGraphicFramePr/>
          <p:nvPr/>
        </p:nvGraphicFramePr>
        <p:xfrm>
          <a:off x="952500" y="1809750"/>
          <a:ext cx="3000000" cy="3000000"/>
        </p:xfrm>
        <a:graphic>
          <a:graphicData uri="http://schemas.openxmlformats.org/drawingml/2006/table">
            <a:tbl>
              <a:tblPr>
                <a:noFill/>
                <a:tableStyleId>{8ABAAE2E-5A91-43EA-A58F-79DEB0404CF5}</a:tableStyleId>
              </a:tblPr>
              <a:tblGrid>
                <a:gridCol w="1809750"/>
                <a:gridCol w="1809750"/>
                <a:gridCol w="1809750"/>
                <a:gridCol w="1809750"/>
              </a:tblGrid>
              <a:tr h="381000">
                <a:tc>
                  <a:txBody>
                    <a:bodyPr/>
                    <a:lstStyle/>
                    <a:p>
                      <a:pPr indent="0" lvl="0" marL="0" rtl="0" algn="l">
                        <a:spcBef>
                          <a:spcPts val="0"/>
                        </a:spcBef>
                        <a:spcAft>
                          <a:spcPts val="0"/>
                        </a:spcAft>
                        <a:buNone/>
                      </a:pPr>
                      <a:r>
                        <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3 years</a:t>
                      </a:r>
                      <a:endParaRPr>
                        <a:solidFill>
                          <a:schemeClr val="lt1"/>
                        </a:solidFill>
                      </a:endParaRPr>
                    </a:p>
                  </a:txBody>
                  <a:tcPr marT="91425" marB="91425" marR="91425" marL="91425">
                    <a:solidFill>
                      <a:schemeClr val="accent6"/>
                    </a:solidFill>
                  </a:tcPr>
                </a:tc>
                <a:tc>
                  <a:txBody>
                    <a:bodyPr/>
                    <a:lstStyle/>
                    <a:p>
                      <a:pPr indent="0" lvl="0" marL="0" rtl="0" algn="l">
                        <a:spcBef>
                          <a:spcPts val="0"/>
                        </a:spcBef>
                        <a:spcAft>
                          <a:spcPts val="0"/>
                        </a:spcAft>
                        <a:buNone/>
                      </a:pPr>
                      <a:r>
                        <a:rPr lang="en">
                          <a:solidFill>
                            <a:schemeClr val="lt1"/>
                          </a:solidFill>
                        </a:rPr>
                        <a:t>5 years</a:t>
                      </a:r>
                      <a:endParaRPr>
                        <a:solidFill>
                          <a:schemeClr val="lt1"/>
                        </a:solidFill>
                      </a:endParaRPr>
                    </a:p>
                  </a:txBody>
                  <a:tcPr marT="91425" marB="91425" marR="91425" marL="91425">
                    <a:solidFill>
                      <a:schemeClr val="accent6"/>
                    </a:solidFill>
                  </a:tcPr>
                </a:tc>
                <a:tc>
                  <a:txBody>
                    <a:bodyPr/>
                    <a:lstStyle/>
                    <a:p>
                      <a:pPr indent="0" lvl="0" marL="0" rtl="0" algn="l">
                        <a:spcBef>
                          <a:spcPts val="0"/>
                        </a:spcBef>
                        <a:spcAft>
                          <a:spcPts val="0"/>
                        </a:spcAft>
                        <a:buNone/>
                      </a:pPr>
                      <a:r>
                        <a:rPr lang="en">
                          <a:solidFill>
                            <a:schemeClr val="lt1"/>
                          </a:solidFill>
                        </a:rPr>
                        <a:t>10 years</a:t>
                      </a:r>
                      <a:endParaRPr>
                        <a:solidFill>
                          <a:schemeClr val="lt1"/>
                        </a:solidFill>
                      </a:endParaRPr>
                    </a:p>
                  </a:txBody>
                  <a:tcPr marT="91425" marB="91425" marR="91425" marL="91425">
                    <a:solidFill>
                      <a:schemeClr val="accent6"/>
                    </a:solidFill>
                  </a:tcPr>
                </a:tc>
              </a:tr>
              <a:tr h="381000">
                <a:tc>
                  <a:txBody>
                    <a:bodyPr/>
                    <a:lstStyle/>
                    <a:p>
                      <a:pPr indent="0" lvl="0" marL="0" rtl="0" algn="l">
                        <a:spcBef>
                          <a:spcPts val="0"/>
                        </a:spcBef>
                        <a:spcAft>
                          <a:spcPts val="0"/>
                        </a:spcAft>
                        <a:buNone/>
                      </a:pPr>
                      <a:r>
                        <a:rPr lang="en">
                          <a:solidFill>
                            <a:schemeClr val="lt1"/>
                          </a:solidFill>
                        </a:rPr>
                        <a:t>SPY ETF</a:t>
                      </a:r>
                      <a:endParaRPr>
                        <a:solidFill>
                          <a:schemeClr val="lt1"/>
                        </a:solidFill>
                      </a:endParaRPr>
                    </a:p>
                  </a:txBody>
                  <a:tcPr marT="91425" marB="91425" marR="91425" marL="91425">
                    <a:solidFill>
                      <a:schemeClr val="accent6"/>
                    </a:solidFill>
                  </a:tcPr>
                </a:tc>
                <a:tc>
                  <a:txBody>
                    <a:bodyPr/>
                    <a:lstStyle/>
                    <a:p>
                      <a:pPr indent="0" lvl="0" marL="0" rtl="0" algn="l">
                        <a:spcBef>
                          <a:spcPts val="0"/>
                        </a:spcBef>
                        <a:spcAft>
                          <a:spcPts val="0"/>
                        </a:spcAft>
                        <a:buNone/>
                      </a:pPr>
                      <a:r>
                        <a:rPr lang="en">
                          <a:solidFill>
                            <a:schemeClr val="dk1"/>
                          </a:solidFill>
                        </a:rPr>
                        <a:t>45.37%</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122</a:t>
                      </a:r>
                      <a:r>
                        <a:rPr lang="en">
                          <a:solidFill>
                            <a:schemeClr val="dk1"/>
                          </a:solidFill>
                        </a:rPr>
                        <a:t>.43%</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235</a:t>
                      </a:r>
                      <a:r>
                        <a:rPr lang="en">
                          <a:solidFill>
                            <a:schemeClr val="dk1"/>
                          </a:solidFill>
                        </a:rPr>
                        <a:t>.92%</a:t>
                      </a:r>
                      <a:endParaRPr/>
                    </a:p>
                  </a:txBody>
                  <a:tcPr marT="91425" marB="91425" marR="91425" marL="91425"/>
                </a:tc>
              </a:tr>
              <a:tr h="381000">
                <a:tc>
                  <a:txBody>
                    <a:bodyPr/>
                    <a:lstStyle/>
                    <a:p>
                      <a:pPr indent="0" lvl="0" marL="0" rtl="0" algn="l">
                        <a:spcBef>
                          <a:spcPts val="0"/>
                        </a:spcBef>
                        <a:spcAft>
                          <a:spcPts val="0"/>
                        </a:spcAft>
                        <a:buNone/>
                      </a:pPr>
                      <a:r>
                        <a:rPr lang="en">
                          <a:solidFill>
                            <a:schemeClr val="lt1"/>
                          </a:solidFill>
                        </a:rPr>
                        <a:t>GLD ETF</a:t>
                      </a:r>
                      <a:endParaRPr>
                        <a:solidFill>
                          <a:schemeClr val="lt1"/>
                        </a:solidFill>
                      </a:endParaRPr>
                    </a:p>
                  </a:txBody>
                  <a:tcPr marT="91425" marB="91425" marR="91425" marL="91425">
                    <a:solidFill>
                      <a:schemeClr val="accent6"/>
                    </a:solidFill>
                  </a:tcPr>
                </a:tc>
                <a:tc>
                  <a:txBody>
                    <a:bodyPr/>
                    <a:lstStyle/>
                    <a:p>
                      <a:pPr indent="0" lvl="0" marL="0" rtl="0" algn="l">
                        <a:spcBef>
                          <a:spcPts val="0"/>
                        </a:spcBef>
                        <a:spcAft>
                          <a:spcPts val="0"/>
                        </a:spcAft>
                        <a:buNone/>
                      </a:pPr>
                      <a:r>
                        <a:rPr lang="en">
                          <a:solidFill>
                            <a:schemeClr val="dk1"/>
                          </a:solidFill>
                        </a:rPr>
                        <a:t>5</a:t>
                      </a:r>
                      <a:r>
                        <a:rPr lang="en">
                          <a:solidFill>
                            <a:schemeClr val="dk1"/>
                          </a:solidFill>
                        </a:rPr>
                        <a:t>.79%</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58.98</a:t>
                      </a:r>
                      <a:r>
                        <a:rPr lang="en">
                          <a:solidFill>
                            <a:schemeClr val="dk1"/>
                          </a:solidFill>
                        </a:rPr>
                        <a:t>%</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63.47%</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lt1"/>
                          </a:solidFill>
                        </a:rPr>
                        <a:t>Bitcoin</a:t>
                      </a:r>
                      <a:endParaRPr>
                        <a:solidFill>
                          <a:schemeClr val="lt1"/>
                        </a:solidFill>
                      </a:endParaRPr>
                    </a:p>
                  </a:txBody>
                  <a:tcPr marT="91425" marB="91425" marR="91425" marL="91425">
                    <a:solidFill>
                      <a:schemeClr val="accent6"/>
                    </a:solidFill>
                  </a:tcPr>
                </a:tc>
                <a:tc>
                  <a:txBody>
                    <a:bodyPr/>
                    <a:lstStyle/>
                    <a:p>
                      <a:pPr indent="0" lvl="0" marL="0" rtl="0" algn="l">
                        <a:spcBef>
                          <a:spcPts val="0"/>
                        </a:spcBef>
                        <a:spcAft>
                          <a:spcPts val="0"/>
                        </a:spcAft>
                        <a:buNone/>
                      </a:pPr>
                      <a:r>
                        <a:rPr lang="en">
                          <a:solidFill>
                            <a:schemeClr val="dk1"/>
                          </a:solidFill>
                        </a:rPr>
                        <a:t>96</a:t>
                      </a:r>
                      <a:r>
                        <a:rPr lang="en">
                          <a:solidFill>
                            <a:schemeClr val="dk1"/>
                          </a:solidFill>
                        </a:rPr>
                        <a:t>.28%</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1,491.42%</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13,622.22%</a:t>
                      </a:r>
                      <a:endParaRPr>
                        <a:solidFill>
                          <a:schemeClr val="dk1"/>
                        </a:solidFill>
                      </a:endParaRPr>
                    </a:p>
                  </a:txBody>
                  <a:tcPr marT="91425" marB="91425" marR="91425" marL="91425"/>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Volatility - Standard Deviation</a:t>
            </a:r>
            <a:endParaRPr/>
          </a:p>
        </p:txBody>
      </p:sp>
      <p:graphicFrame>
        <p:nvGraphicFramePr>
          <p:cNvPr id="128" name="Google Shape;128;p23"/>
          <p:cNvGraphicFramePr/>
          <p:nvPr/>
        </p:nvGraphicFramePr>
        <p:xfrm>
          <a:off x="952500" y="2068275"/>
          <a:ext cx="3000000" cy="3000000"/>
        </p:xfrm>
        <a:graphic>
          <a:graphicData uri="http://schemas.openxmlformats.org/drawingml/2006/table">
            <a:tbl>
              <a:tblPr>
                <a:noFill/>
                <a:tableStyleId>{8ABAAE2E-5A91-43EA-A58F-79DEB0404CF5}</a:tableStyleId>
              </a:tblPr>
              <a:tblGrid>
                <a:gridCol w="1809750"/>
                <a:gridCol w="1809750"/>
                <a:gridCol w="1809750"/>
                <a:gridCol w="1809750"/>
              </a:tblGrid>
              <a:tr h="381000">
                <a:tc>
                  <a:txBody>
                    <a:bodyPr/>
                    <a:lstStyle/>
                    <a:p>
                      <a:pPr indent="0" lvl="0" marL="0" rtl="0" algn="l">
                        <a:spcBef>
                          <a:spcPts val="0"/>
                        </a:spcBef>
                        <a:spcAft>
                          <a:spcPts val="0"/>
                        </a:spcAft>
                        <a:buNone/>
                      </a:pPr>
                      <a:r>
                        <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3 years</a:t>
                      </a:r>
                      <a:endParaRPr>
                        <a:solidFill>
                          <a:schemeClr val="lt1"/>
                        </a:solidFill>
                      </a:endParaRPr>
                    </a:p>
                  </a:txBody>
                  <a:tcPr marT="91425" marB="91425" marR="91425" marL="91425">
                    <a:solidFill>
                      <a:schemeClr val="accent6"/>
                    </a:solidFill>
                  </a:tcPr>
                </a:tc>
                <a:tc>
                  <a:txBody>
                    <a:bodyPr/>
                    <a:lstStyle/>
                    <a:p>
                      <a:pPr indent="0" lvl="0" marL="0" rtl="0" algn="l">
                        <a:spcBef>
                          <a:spcPts val="0"/>
                        </a:spcBef>
                        <a:spcAft>
                          <a:spcPts val="0"/>
                        </a:spcAft>
                        <a:buNone/>
                      </a:pPr>
                      <a:r>
                        <a:rPr lang="en">
                          <a:solidFill>
                            <a:schemeClr val="lt1"/>
                          </a:solidFill>
                        </a:rPr>
                        <a:t>5 years</a:t>
                      </a:r>
                      <a:endParaRPr>
                        <a:solidFill>
                          <a:schemeClr val="lt1"/>
                        </a:solidFill>
                      </a:endParaRPr>
                    </a:p>
                  </a:txBody>
                  <a:tcPr marT="91425" marB="91425" marR="91425" marL="91425">
                    <a:solidFill>
                      <a:schemeClr val="accent6"/>
                    </a:solidFill>
                  </a:tcPr>
                </a:tc>
                <a:tc>
                  <a:txBody>
                    <a:bodyPr/>
                    <a:lstStyle/>
                    <a:p>
                      <a:pPr indent="0" lvl="0" marL="0" rtl="0" algn="l">
                        <a:spcBef>
                          <a:spcPts val="0"/>
                        </a:spcBef>
                        <a:spcAft>
                          <a:spcPts val="0"/>
                        </a:spcAft>
                        <a:buNone/>
                      </a:pPr>
                      <a:r>
                        <a:rPr lang="en">
                          <a:solidFill>
                            <a:schemeClr val="lt1"/>
                          </a:solidFill>
                        </a:rPr>
                        <a:t>10 years</a:t>
                      </a:r>
                      <a:endParaRPr>
                        <a:solidFill>
                          <a:schemeClr val="lt1"/>
                        </a:solidFill>
                      </a:endParaRPr>
                    </a:p>
                  </a:txBody>
                  <a:tcPr marT="91425" marB="91425" marR="91425" marL="91425">
                    <a:solidFill>
                      <a:schemeClr val="accent6"/>
                    </a:solidFill>
                  </a:tcPr>
                </a:tc>
              </a:tr>
              <a:tr h="381000">
                <a:tc>
                  <a:txBody>
                    <a:bodyPr/>
                    <a:lstStyle/>
                    <a:p>
                      <a:pPr indent="0" lvl="0" marL="0" rtl="0" algn="l">
                        <a:spcBef>
                          <a:spcPts val="0"/>
                        </a:spcBef>
                        <a:spcAft>
                          <a:spcPts val="0"/>
                        </a:spcAft>
                        <a:buNone/>
                      </a:pPr>
                      <a:r>
                        <a:rPr lang="en">
                          <a:solidFill>
                            <a:schemeClr val="lt1"/>
                          </a:solidFill>
                        </a:rPr>
                        <a:t>SPY ETF</a:t>
                      </a:r>
                      <a:endParaRPr>
                        <a:solidFill>
                          <a:schemeClr val="lt1"/>
                        </a:solidFill>
                      </a:endParaRPr>
                    </a:p>
                  </a:txBody>
                  <a:tcPr marT="91425" marB="91425" marR="91425" marL="91425">
                    <a:solidFill>
                      <a:schemeClr val="accent6"/>
                    </a:solidFill>
                  </a:tcPr>
                </a:tc>
                <a:tc>
                  <a:txBody>
                    <a:bodyPr/>
                    <a:lstStyle/>
                    <a:p>
                      <a:pPr indent="0" lvl="0" marL="0" rtl="0" algn="l">
                        <a:spcBef>
                          <a:spcPts val="0"/>
                        </a:spcBef>
                        <a:spcAft>
                          <a:spcPts val="0"/>
                        </a:spcAft>
                        <a:buNone/>
                      </a:pPr>
                      <a:r>
                        <a:rPr lang="en">
                          <a:solidFill>
                            <a:schemeClr val="dk1"/>
                          </a:solidFill>
                        </a:rPr>
                        <a:t>32.05</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67.71</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99.42</a:t>
                      </a:r>
                      <a:endParaRPr/>
                    </a:p>
                  </a:txBody>
                  <a:tcPr marT="91425" marB="91425" marR="91425" marL="91425"/>
                </a:tc>
              </a:tr>
              <a:tr h="381000">
                <a:tc>
                  <a:txBody>
                    <a:bodyPr/>
                    <a:lstStyle/>
                    <a:p>
                      <a:pPr indent="0" lvl="0" marL="0" rtl="0" algn="l">
                        <a:spcBef>
                          <a:spcPts val="0"/>
                        </a:spcBef>
                        <a:spcAft>
                          <a:spcPts val="0"/>
                        </a:spcAft>
                        <a:buNone/>
                      </a:pPr>
                      <a:r>
                        <a:rPr lang="en">
                          <a:solidFill>
                            <a:schemeClr val="lt1"/>
                          </a:solidFill>
                        </a:rPr>
                        <a:t>GLD ETF</a:t>
                      </a:r>
                      <a:endParaRPr>
                        <a:solidFill>
                          <a:schemeClr val="lt1"/>
                        </a:solidFill>
                      </a:endParaRPr>
                    </a:p>
                  </a:txBody>
                  <a:tcPr marT="91425" marB="91425" marR="91425" marL="91425">
                    <a:solidFill>
                      <a:schemeClr val="accent6"/>
                    </a:solidFill>
                  </a:tcPr>
                </a:tc>
                <a:tc>
                  <a:txBody>
                    <a:bodyPr/>
                    <a:lstStyle/>
                    <a:p>
                      <a:pPr indent="0" lvl="0" marL="0" rtl="0" algn="l">
                        <a:spcBef>
                          <a:spcPts val="0"/>
                        </a:spcBef>
                        <a:spcAft>
                          <a:spcPts val="0"/>
                        </a:spcAft>
                        <a:buNone/>
                      </a:pPr>
                      <a:r>
                        <a:rPr lang="en">
                          <a:solidFill>
                            <a:schemeClr val="dk1"/>
                          </a:solidFill>
                        </a:rPr>
                        <a:t>9.41</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17.71</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26.83</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lt1"/>
                          </a:solidFill>
                        </a:rPr>
                        <a:t>Bitcoin</a:t>
                      </a:r>
                      <a:endParaRPr>
                        <a:solidFill>
                          <a:schemeClr val="lt1"/>
                        </a:solidFill>
                      </a:endParaRPr>
                    </a:p>
                  </a:txBody>
                  <a:tcPr marT="91425" marB="91425" marR="91425" marL="91425">
                    <a:solidFill>
                      <a:schemeClr val="accent6"/>
                    </a:solidFill>
                  </a:tcPr>
                </a:tc>
                <a:tc>
                  <a:txBody>
                    <a:bodyPr/>
                    <a:lstStyle/>
                    <a:p>
                      <a:pPr indent="0" lvl="0" marL="0" rtl="0" algn="l">
                        <a:spcBef>
                          <a:spcPts val="0"/>
                        </a:spcBef>
                        <a:spcAft>
                          <a:spcPts val="0"/>
                        </a:spcAft>
                        <a:buNone/>
                      </a:pPr>
                      <a:r>
                        <a:rPr lang="en">
                          <a:solidFill>
                            <a:schemeClr val="dk1"/>
                          </a:solidFill>
                        </a:rPr>
                        <a:t>12,727.18</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16,088.53</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16,605.22</a:t>
                      </a:r>
                      <a:endParaRPr>
                        <a:solidFill>
                          <a:schemeClr val="dk1"/>
                        </a:solidFill>
                      </a:endParaRPr>
                    </a:p>
                  </a:txBody>
                  <a:tcPr marT="91425" marB="91425" marR="91425" marL="91425"/>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Volatility - Range</a:t>
            </a:r>
            <a:endParaRPr/>
          </a:p>
        </p:txBody>
      </p:sp>
      <p:graphicFrame>
        <p:nvGraphicFramePr>
          <p:cNvPr id="134" name="Google Shape;134;p24"/>
          <p:cNvGraphicFramePr/>
          <p:nvPr/>
        </p:nvGraphicFramePr>
        <p:xfrm>
          <a:off x="952500" y="2068275"/>
          <a:ext cx="3000000" cy="3000000"/>
        </p:xfrm>
        <a:graphic>
          <a:graphicData uri="http://schemas.openxmlformats.org/drawingml/2006/table">
            <a:tbl>
              <a:tblPr>
                <a:noFill/>
                <a:tableStyleId>{8ABAAE2E-5A91-43EA-A58F-79DEB0404CF5}</a:tableStyleId>
              </a:tblPr>
              <a:tblGrid>
                <a:gridCol w="1809750"/>
                <a:gridCol w="1809750"/>
                <a:gridCol w="1809750"/>
                <a:gridCol w="1809750"/>
              </a:tblGrid>
              <a:tr h="381000">
                <a:tc>
                  <a:txBody>
                    <a:bodyPr/>
                    <a:lstStyle/>
                    <a:p>
                      <a:pPr indent="0" lvl="0" marL="0" rtl="0" algn="l">
                        <a:spcBef>
                          <a:spcPts val="0"/>
                        </a:spcBef>
                        <a:spcAft>
                          <a:spcPts val="0"/>
                        </a:spcAft>
                        <a:buNone/>
                      </a:pPr>
                      <a:r>
                        <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3 years</a:t>
                      </a:r>
                      <a:endParaRPr>
                        <a:solidFill>
                          <a:schemeClr val="lt1"/>
                        </a:solidFill>
                      </a:endParaRPr>
                    </a:p>
                  </a:txBody>
                  <a:tcPr marT="91425" marB="91425" marR="91425" marL="91425">
                    <a:solidFill>
                      <a:schemeClr val="accent6"/>
                    </a:solidFill>
                  </a:tcPr>
                </a:tc>
                <a:tc>
                  <a:txBody>
                    <a:bodyPr/>
                    <a:lstStyle/>
                    <a:p>
                      <a:pPr indent="0" lvl="0" marL="0" rtl="0" algn="l">
                        <a:spcBef>
                          <a:spcPts val="0"/>
                        </a:spcBef>
                        <a:spcAft>
                          <a:spcPts val="0"/>
                        </a:spcAft>
                        <a:buNone/>
                      </a:pPr>
                      <a:r>
                        <a:rPr lang="en">
                          <a:solidFill>
                            <a:schemeClr val="lt1"/>
                          </a:solidFill>
                        </a:rPr>
                        <a:t>5 years</a:t>
                      </a:r>
                      <a:endParaRPr>
                        <a:solidFill>
                          <a:schemeClr val="lt1"/>
                        </a:solidFill>
                      </a:endParaRPr>
                    </a:p>
                  </a:txBody>
                  <a:tcPr marT="91425" marB="91425" marR="91425" marL="91425">
                    <a:solidFill>
                      <a:schemeClr val="accent6"/>
                    </a:solidFill>
                  </a:tcPr>
                </a:tc>
                <a:tc>
                  <a:txBody>
                    <a:bodyPr/>
                    <a:lstStyle/>
                    <a:p>
                      <a:pPr indent="0" lvl="0" marL="0" rtl="0" algn="l">
                        <a:spcBef>
                          <a:spcPts val="0"/>
                        </a:spcBef>
                        <a:spcAft>
                          <a:spcPts val="0"/>
                        </a:spcAft>
                        <a:buNone/>
                      </a:pPr>
                      <a:r>
                        <a:rPr lang="en">
                          <a:solidFill>
                            <a:schemeClr val="lt1"/>
                          </a:solidFill>
                        </a:rPr>
                        <a:t>10 years</a:t>
                      </a:r>
                      <a:endParaRPr>
                        <a:solidFill>
                          <a:schemeClr val="lt1"/>
                        </a:solidFill>
                      </a:endParaRPr>
                    </a:p>
                  </a:txBody>
                  <a:tcPr marT="91425" marB="91425" marR="91425" marL="91425">
                    <a:solidFill>
                      <a:schemeClr val="accent6"/>
                    </a:solidFill>
                  </a:tcPr>
                </a:tc>
              </a:tr>
              <a:tr h="381000">
                <a:tc>
                  <a:txBody>
                    <a:bodyPr/>
                    <a:lstStyle/>
                    <a:p>
                      <a:pPr indent="0" lvl="0" marL="0" rtl="0" algn="l">
                        <a:spcBef>
                          <a:spcPts val="0"/>
                        </a:spcBef>
                        <a:spcAft>
                          <a:spcPts val="0"/>
                        </a:spcAft>
                        <a:buNone/>
                      </a:pPr>
                      <a:r>
                        <a:rPr lang="en">
                          <a:solidFill>
                            <a:schemeClr val="lt1"/>
                          </a:solidFill>
                        </a:rPr>
                        <a:t>SPY ETF</a:t>
                      </a:r>
                      <a:endParaRPr>
                        <a:solidFill>
                          <a:schemeClr val="lt1"/>
                        </a:solidFill>
                      </a:endParaRPr>
                    </a:p>
                  </a:txBody>
                  <a:tcPr marT="91425" marB="91425" marR="91425" marL="91425">
                    <a:solidFill>
                      <a:schemeClr val="accent6"/>
                    </a:solidFill>
                  </a:tcPr>
                </a:tc>
                <a:tc>
                  <a:txBody>
                    <a:bodyPr/>
                    <a:lstStyle/>
                    <a:p>
                      <a:pPr indent="0" lvl="0" marL="0" rtl="0" algn="l">
                        <a:spcBef>
                          <a:spcPts val="0"/>
                        </a:spcBef>
                        <a:spcAft>
                          <a:spcPts val="0"/>
                        </a:spcAft>
                        <a:buNone/>
                      </a:pPr>
                      <a:r>
                        <a:rPr lang="en">
                          <a:solidFill>
                            <a:schemeClr val="dk1"/>
                          </a:solidFill>
                        </a:rPr>
                        <a:t>349.62 - 512.84</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210.58 - 512.84</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145.37-512.84</a:t>
                      </a:r>
                      <a:endParaRPr/>
                    </a:p>
                  </a:txBody>
                  <a:tcPr marT="91425" marB="91425" marR="91425" marL="91425"/>
                </a:tc>
              </a:tr>
              <a:tr h="381000">
                <a:tc>
                  <a:txBody>
                    <a:bodyPr/>
                    <a:lstStyle/>
                    <a:p>
                      <a:pPr indent="0" lvl="0" marL="0" rtl="0" algn="l">
                        <a:spcBef>
                          <a:spcPts val="0"/>
                        </a:spcBef>
                        <a:spcAft>
                          <a:spcPts val="0"/>
                        </a:spcAft>
                        <a:buNone/>
                      </a:pPr>
                      <a:r>
                        <a:rPr lang="en">
                          <a:solidFill>
                            <a:schemeClr val="lt1"/>
                          </a:solidFill>
                        </a:rPr>
                        <a:t>GLD ETF</a:t>
                      </a:r>
                      <a:endParaRPr>
                        <a:solidFill>
                          <a:schemeClr val="lt1"/>
                        </a:solidFill>
                      </a:endParaRPr>
                    </a:p>
                  </a:txBody>
                  <a:tcPr marT="91425" marB="91425" marR="91425" marL="91425">
                    <a:solidFill>
                      <a:schemeClr val="accent6"/>
                    </a:solidFill>
                  </a:tcPr>
                </a:tc>
                <a:tc>
                  <a:txBody>
                    <a:bodyPr/>
                    <a:lstStyle/>
                    <a:p>
                      <a:pPr indent="0" lvl="0" marL="0" rtl="0" algn="l">
                        <a:spcBef>
                          <a:spcPts val="0"/>
                        </a:spcBef>
                        <a:spcAft>
                          <a:spcPts val="0"/>
                        </a:spcAft>
                        <a:buNone/>
                      </a:pPr>
                      <a:r>
                        <a:rPr lang="en">
                          <a:solidFill>
                            <a:schemeClr val="dk1"/>
                          </a:solidFill>
                        </a:rPr>
                        <a:t>151.23 - 192.89</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119.94 - 193.89</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100.50 - 193.89</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lt1"/>
                          </a:solidFill>
                        </a:rPr>
                        <a:t>Bitcoin</a:t>
                      </a:r>
                      <a:endParaRPr>
                        <a:solidFill>
                          <a:schemeClr val="lt1"/>
                        </a:solidFill>
                      </a:endParaRPr>
                    </a:p>
                  </a:txBody>
                  <a:tcPr marT="91425" marB="91425" marR="91425" marL="91425">
                    <a:solidFill>
                      <a:schemeClr val="accent6"/>
                    </a:solidFill>
                  </a:tcPr>
                </a:tc>
                <a:tc>
                  <a:txBody>
                    <a:bodyPr/>
                    <a:lstStyle/>
                    <a:p>
                      <a:pPr indent="0" lvl="0" marL="0" rtl="0" algn="l">
                        <a:spcBef>
                          <a:spcPts val="0"/>
                        </a:spcBef>
                        <a:spcAft>
                          <a:spcPts val="0"/>
                        </a:spcAft>
                        <a:buNone/>
                      </a:pPr>
                      <a:r>
                        <a:rPr lang="en">
                          <a:solidFill>
                            <a:schemeClr val="dk1"/>
                          </a:solidFill>
                        </a:rPr>
                        <a:t>15,787.28 - 67,566.83</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3,399.47 - 67,566.83</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178.10 - 67,566.83</a:t>
                      </a:r>
                      <a:endParaRPr>
                        <a:solidFill>
                          <a:schemeClr val="dk1"/>
                        </a:solidFill>
                      </a:endParaRPr>
                    </a:p>
                  </a:txBody>
                  <a:tcPr marT="91425" marB="91425" marR="91425" marL="91425"/>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pic>
        <p:nvPicPr>
          <p:cNvPr id="139" name="Google Shape;139;p25"/>
          <p:cNvPicPr preferRelativeResize="0"/>
          <p:nvPr/>
        </p:nvPicPr>
        <p:blipFill>
          <a:blip r:embed="rId3">
            <a:alphaModFix/>
          </a:blip>
          <a:stretch>
            <a:fillRect/>
          </a:stretch>
        </p:blipFill>
        <p:spPr>
          <a:xfrm>
            <a:off x="1228163" y="0"/>
            <a:ext cx="6687686"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id="144" name="Google Shape;144;p26"/>
          <p:cNvPicPr preferRelativeResize="0"/>
          <p:nvPr/>
        </p:nvPicPr>
        <p:blipFill>
          <a:blip r:embed="rId3">
            <a:alphaModFix/>
          </a:blip>
          <a:stretch>
            <a:fillRect/>
          </a:stretch>
        </p:blipFill>
        <p:spPr>
          <a:xfrm>
            <a:off x="1330350" y="0"/>
            <a:ext cx="6483305"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id="149" name="Google Shape;149;p27"/>
          <p:cNvPicPr preferRelativeResize="0"/>
          <p:nvPr/>
        </p:nvPicPr>
        <p:blipFill>
          <a:blip r:embed="rId3">
            <a:alphaModFix/>
          </a:blip>
          <a:stretch>
            <a:fillRect/>
          </a:stretch>
        </p:blipFill>
        <p:spPr>
          <a:xfrm>
            <a:off x="1228163" y="0"/>
            <a:ext cx="6687686" cy="5143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Reactions to COVID-19?</a:t>
            </a:r>
            <a:endParaRPr/>
          </a:p>
        </p:txBody>
      </p:sp>
      <p:sp>
        <p:nvSpPr>
          <p:cNvPr id="155" name="Google Shape;155;p28"/>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a:t>On March 11, 2020, the World Health Organization (WHO) announced that COVID-19 was officially a pandemic.</a:t>
            </a:r>
            <a:endParaRPr/>
          </a:p>
          <a:p>
            <a:pPr indent="-317500" lvl="0" marL="457200" rtl="0" algn="l">
              <a:spcBef>
                <a:spcPts val="0"/>
              </a:spcBef>
              <a:spcAft>
                <a:spcPts val="0"/>
              </a:spcAft>
              <a:buSzPts val="1400"/>
              <a:buChar char="●"/>
            </a:pPr>
            <a:r>
              <a:rPr lang="en"/>
              <a:t>Performance from February and March 2020 is generally attributed to this announcement.</a:t>
            </a:r>
            <a:endParaRPr/>
          </a:p>
          <a:p>
            <a:pPr indent="-317500" lvl="0" marL="457200" rtl="0" algn="l">
              <a:spcBef>
                <a:spcPts val="0"/>
              </a:spcBef>
              <a:spcAft>
                <a:spcPts val="0"/>
              </a:spcAft>
              <a:buSzPts val="1400"/>
              <a:buChar char="●"/>
            </a:pPr>
            <a:r>
              <a:rPr lang="en"/>
              <a:t>CARES Act was passed on March 27, 2020.</a:t>
            </a:r>
            <a:endParaRPr/>
          </a:p>
        </p:txBody>
      </p:sp>
      <p:pic>
        <p:nvPicPr>
          <p:cNvPr id="156" name="Google Shape;156;p28"/>
          <p:cNvPicPr preferRelativeResize="0"/>
          <p:nvPr/>
        </p:nvPicPr>
        <p:blipFill>
          <a:blip r:embed="rId3">
            <a:alphaModFix/>
          </a:blip>
          <a:stretch>
            <a:fillRect/>
          </a:stretch>
        </p:blipFill>
        <p:spPr>
          <a:xfrm>
            <a:off x="4464000" y="1170125"/>
            <a:ext cx="4527600" cy="271656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p29"/>
          <p:cNvPicPr preferRelativeResize="0"/>
          <p:nvPr/>
        </p:nvPicPr>
        <p:blipFill>
          <a:blip r:embed="rId3">
            <a:alphaModFix/>
          </a:blip>
          <a:stretch>
            <a:fillRect/>
          </a:stretch>
        </p:blipFill>
        <p:spPr>
          <a:xfrm>
            <a:off x="1592538" y="0"/>
            <a:ext cx="5958932" cy="5143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pic>
        <p:nvPicPr>
          <p:cNvPr id="166" name="Google Shape;166;p30"/>
          <p:cNvPicPr preferRelativeResize="0"/>
          <p:nvPr/>
        </p:nvPicPr>
        <p:blipFill>
          <a:blip r:embed="rId3">
            <a:alphaModFix/>
          </a:blip>
          <a:stretch>
            <a:fillRect/>
          </a:stretch>
        </p:blipFill>
        <p:spPr>
          <a:xfrm>
            <a:off x="1592533" y="0"/>
            <a:ext cx="5958942" cy="5143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pic>
        <p:nvPicPr>
          <p:cNvPr id="171" name="Google Shape;171;p31"/>
          <p:cNvPicPr preferRelativeResize="0"/>
          <p:nvPr/>
        </p:nvPicPr>
        <p:blipFill>
          <a:blip r:embed="rId3">
            <a:alphaModFix/>
          </a:blip>
          <a:stretch>
            <a:fillRect/>
          </a:stretch>
        </p:blipFill>
        <p:spPr>
          <a:xfrm>
            <a:off x="1592538" y="0"/>
            <a:ext cx="5958932"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Motivation</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Value in saving money for retirement</a:t>
            </a:r>
            <a:endParaRPr/>
          </a:p>
          <a:p>
            <a:pPr indent="-342900" lvl="0" marL="457200" rtl="0" algn="l">
              <a:spcBef>
                <a:spcPts val="0"/>
              </a:spcBef>
              <a:spcAft>
                <a:spcPts val="0"/>
              </a:spcAft>
              <a:buSzPts val="1800"/>
              <a:buChar char="●"/>
            </a:pPr>
            <a:r>
              <a:rPr lang="en"/>
              <a:t>2034 onward, Social Security expected to reduce to 77% of current benefits</a:t>
            </a:r>
            <a:endParaRPr/>
          </a:p>
          <a:p>
            <a:pPr indent="-342900" lvl="0" marL="457200" rtl="0" algn="l">
              <a:spcBef>
                <a:spcPts val="0"/>
              </a:spcBef>
              <a:spcAft>
                <a:spcPts val="0"/>
              </a:spcAft>
              <a:buSzPts val="1800"/>
              <a:buChar char="●"/>
            </a:pPr>
            <a:r>
              <a:rPr lang="en"/>
              <a:t>It’s important for savers to understand different</a:t>
            </a:r>
            <a:r>
              <a:rPr lang="en"/>
              <a:t> investment options to hold savings in</a:t>
            </a:r>
            <a:endParaRPr/>
          </a:p>
          <a:p>
            <a:pPr indent="-342900" lvl="0" marL="457200" rtl="0" algn="l">
              <a:spcBef>
                <a:spcPts val="0"/>
              </a:spcBef>
              <a:spcAft>
                <a:spcPts val="0"/>
              </a:spcAft>
              <a:buSzPts val="1800"/>
              <a:buChar char="●"/>
            </a:pPr>
            <a:r>
              <a:rPr lang="en"/>
              <a:t>Depending on how close you are to retirement, the amount of risk you are willing to take on may be different.</a:t>
            </a:r>
            <a:endParaRPr/>
          </a:p>
        </p:txBody>
      </p:sp>
      <p:pic>
        <p:nvPicPr>
          <p:cNvPr id="62" name="Google Shape;62;p14"/>
          <p:cNvPicPr preferRelativeResize="0"/>
          <p:nvPr/>
        </p:nvPicPr>
        <p:blipFill>
          <a:blip r:embed="rId3">
            <a:alphaModFix/>
          </a:blip>
          <a:stretch>
            <a:fillRect/>
          </a:stretch>
        </p:blipFill>
        <p:spPr>
          <a:xfrm>
            <a:off x="6464325" y="2935050"/>
            <a:ext cx="2015825" cy="20158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id="176" name="Google Shape;176;p32"/>
          <p:cNvPicPr preferRelativeResize="0"/>
          <p:nvPr/>
        </p:nvPicPr>
        <p:blipFill>
          <a:blip r:embed="rId3">
            <a:alphaModFix/>
          </a:blip>
          <a:stretch>
            <a:fillRect/>
          </a:stretch>
        </p:blipFill>
        <p:spPr>
          <a:xfrm>
            <a:off x="1613975" y="0"/>
            <a:ext cx="5916042" cy="5143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id="181" name="Google Shape;181;p33"/>
          <p:cNvPicPr preferRelativeResize="0"/>
          <p:nvPr/>
        </p:nvPicPr>
        <p:blipFill>
          <a:blip r:embed="rId3">
            <a:alphaModFix/>
          </a:blip>
          <a:stretch>
            <a:fillRect/>
          </a:stretch>
        </p:blipFill>
        <p:spPr>
          <a:xfrm>
            <a:off x="1519350" y="0"/>
            <a:ext cx="6105292" cy="51435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id="186" name="Google Shape;186;p34"/>
          <p:cNvPicPr preferRelativeResize="0"/>
          <p:nvPr/>
        </p:nvPicPr>
        <p:blipFill>
          <a:blip r:embed="rId3">
            <a:alphaModFix/>
          </a:blip>
          <a:stretch>
            <a:fillRect/>
          </a:stretch>
        </p:blipFill>
        <p:spPr>
          <a:xfrm>
            <a:off x="1519350" y="0"/>
            <a:ext cx="6105292" cy="5143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pic>
        <p:nvPicPr>
          <p:cNvPr id="191" name="Google Shape;191;p35"/>
          <p:cNvPicPr preferRelativeResize="0"/>
          <p:nvPr/>
        </p:nvPicPr>
        <p:blipFill rotWithShape="1">
          <a:blip r:embed="rId3">
            <a:alphaModFix/>
          </a:blip>
          <a:srcRect b="0" l="-2103" r="0" t="0"/>
          <a:stretch/>
        </p:blipFill>
        <p:spPr>
          <a:xfrm>
            <a:off x="4572000" y="1355175"/>
            <a:ext cx="4775835" cy="2810475"/>
          </a:xfrm>
          <a:prstGeom prst="rect">
            <a:avLst/>
          </a:prstGeom>
          <a:noFill/>
          <a:ln>
            <a:noFill/>
          </a:ln>
        </p:spPr>
      </p:pic>
      <p:pic>
        <p:nvPicPr>
          <p:cNvPr id="192" name="Google Shape;192;p35"/>
          <p:cNvPicPr preferRelativeResize="0"/>
          <p:nvPr/>
        </p:nvPicPr>
        <p:blipFill>
          <a:blip r:embed="rId4">
            <a:alphaModFix/>
          </a:blip>
          <a:stretch>
            <a:fillRect/>
          </a:stretch>
        </p:blipFill>
        <p:spPr>
          <a:xfrm>
            <a:off x="0" y="1355163"/>
            <a:ext cx="4677700" cy="28105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Reactions to Federal Reserve’s Interest Rate Hikes?</a:t>
            </a:r>
            <a:endParaRPr/>
          </a:p>
        </p:txBody>
      </p:sp>
      <p:sp>
        <p:nvSpPr>
          <p:cNvPr id="198" name="Google Shape;198;p36"/>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a:t>On January 26, 2022, the Federal Reserve announced plans to increase interest rates due to rising inflation.</a:t>
            </a:r>
            <a:endParaRPr/>
          </a:p>
          <a:p>
            <a:pPr indent="-317500" lvl="0" marL="457200" rtl="0" algn="l">
              <a:spcBef>
                <a:spcPts val="0"/>
              </a:spcBef>
              <a:spcAft>
                <a:spcPts val="0"/>
              </a:spcAft>
              <a:buSzPts val="1400"/>
              <a:buChar char="●"/>
            </a:pPr>
            <a:r>
              <a:rPr lang="en"/>
              <a:t>Interest rates were increased a total of 11 times from March 16, 2022 until July 26, 2023.</a:t>
            </a:r>
            <a:endParaRPr/>
          </a:p>
          <a:p>
            <a:pPr indent="-317500" lvl="0" marL="457200" rtl="0" algn="l">
              <a:spcBef>
                <a:spcPts val="0"/>
              </a:spcBef>
              <a:spcAft>
                <a:spcPts val="0"/>
              </a:spcAft>
              <a:buSzPts val="1400"/>
              <a:buChar char="●"/>
            </a:pPr>
            <a:r>
              <a:rPr lang="en"/>
              <a:t>Interest rates were raised up to 5.5% by the end.</a:t>
            </a:r>
            <a:endParaRPr/>
          </a:p>
          <a:p>
            <a:pPr indent="-317500" lvl="0" marL="457200" rtl="0" algn="l">
              <a:spcBef>
                <a:spcPts val="0"/>
              </a:spcBef>
              <a:spcAft>
                <a:spcPts val="0"/>
              </a:spcAft>
              <a:buSzPts val="1400"/>
              <a:buChar char="●"/>
            </a:pPr>
            <a:r>
              <a:rPr lang="en"/>
              <a:t>On December 13, 2023, the Feds announced that they will hold interest rates at current rate and expect 3 rate cuts in 2024.</a:t>
            </a:r>
            <a:endParaRPr/>
          </a:p>
        </p:txBody>
      </p:sp>
      <p:pic>
        <p:nvPicPr>
          <p:cNvPr id="199" name="Google Shape;199;p36"/>
          <p:cNvPicPr preferRelativeResize="0"/>
          <p:nvPr/>
        </p:nvPicPr>
        <p:blipFill>
          <a:blip r:embed="rId3">
            <a:alphaModFix/>
          </a:blip>
          <a:stretch>
            <a:fillRect/>
          </a:stretch>
        </p:blipFill>
        <p:spPr>
          <a:xfrm>
            <a:off x="4464000" y="1170125"/>
            <a:ext cx="4527600" cy="254822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7"/>
          <p:cNvSpPr txBox="1"/>
          <p:nvPr>
            <p:ph idx="1" type="body"/>
          </p:nvPr>
        </p:nvSpPr>
        <p:spPr>
          <a:xfrm>
            <a:off x="0" y="1357250"/>
            <a:ext cx="3257400" cy="3179400"/>
          </a:xfrm>
          <a:prstGeom prst="rect">
            <a:avLst/>
          </a:prstGeom>
        </p:spPr>
        <p:txBody>
          <a:bodyPr anchorCtr="0" anchor="t" bIns="91425" lIns="91425" spcFirstLastPara="1" rIns="91425" wrap="square" tIns="91425">
            <a:normAutofit/>
          </a:bodyPr>
          <a:lstStyle/>
          <a:p>
            <a:pPr indent="0" lvl="0" marL="457200" rtl="0" algn="l">
              <a:spcBef>
                <a:spcPts val="0"/>
              </a:spcBef>
              <a:spcAft>
                <a:spcPts val="1200"/>
              </a:spcAft>
              <a:buNone/>
            </a:pPr>
            <a:r>
              <a:rPr lang="en" sz="1700"/>
              <a:t>After the first announcement, fell by 17% to its lowest point and increased 45% to its current price.</a:t>
            </a:r>
            <a:endParaRPr sz="1700"/>
          </a:p>
        </p:txBody>
      </p:sp>
      <p:pic>
        <p:nvPicPr>
          <p:cNvPr id="205" name="Google Shape;205;p37"/>
          <p:cNvPicPr preferRelativeResize="0"/>
          <p:nvPr/>
        </p:nvPicPr>
        <p:blipFill>
          <a:blip r:embed="rId3">
            <a:alphaModFix/>
          </a:blip>
          <a:stretch>
            <a:fillRect/>
          </a:stretch>
        </p:blipFill>
        <p:spPr>
          <a:xfrm>
            <a:off x="3272100" y="228600"/>
            <a:ext cx="5391150" cy="46863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8"/>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700"/>
              <a:t>Dropped a total 11% after first announcement to its lowest and increased 25% to current price.</a:t>
            </a:r>
            <a:endParaRPr sz="1700"/>
          </a:p>
        </p:txBody>
      </p:sp>
      <p:pic>
        <p:nvPicPr>
          <p:cNvPr id="211" name="Google Shape;211;p38"/>
          <p:cNvPicPr preferRelativeResize="0"/>
          <p:nvPr/>
        </p:nvPicPr>
        <p:blipFill>
          <a:blip r:embed="rId3">
            <a:alphaModFix/>
          </a:blip>
          <a:stretch>
            <a:fillRect/>
          </a:stretch>
        </p:blipFill>
        <p:spPr>
          <a:xfrm>
            <a:off x="3272100" y="152400"/>
            <a:ext cx="5391150" cy="46863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700"/>
              <a:t>Dropped a total 57% after first announcement until 11/21/22 before picking back up 288% by the present day.</a:t>
            </a:r>
            <a:endParaRPr sz="1700"/>
          </a:p>
          <a:p>
            <a:pPr indent="0" lvl="0" marL="0" rtl="0" algn="l">
              <a:spcBef>
                <a:spcPts val="1200"/>
              </a:spcBef>
              <a:spcAft>
                <a:spcPts val="1200"/>
              </a:spcAft>
              <a:buNone/>
            </a:pPr>
            <a:r>
              <a:t/>
            </a:r>
            <a:endParaRPr/>
          </a:p>
        </p:txBody>
      </p:sp>
      <p:pic>
        <p:nvPicPr>
          <p:cNvPr id="217" name="Google Shape;217;p39"/>
          <p:cNvPicPr preferRelativeResize="0"/>
          <p:nvPr/>
        </p:nvPicPr>
        <p:blipFill>
          <a:blip r:embed="rId3">
            <a:alphaModFix/>
          </a:blip>
          <a:stretch>
            <a:fillRect/>
          </a:stretch>
        </p:blipFill>
        <p:spPr>
          <a:xfrm>
            <a:off x="3272100" y="152400"/>
            <a:ext cx="5524500" cy="46863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40"/>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Conclusion</a:t>
            </a:r>
            <a:endParaRPr/>
          </a:p>
        </p:txBody>
      </p:sp>
      <p:sp>
        <p:nvSpPr>
          <p:cNvPr id="223" name="Google Shape;223;p40"/>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SzPts val="1200"/>
              <a:buChar char="●"/>
            </a:pPr>
            <a:r>
              <a:rPr lang="en"/>
              <a:t>GLD ETF was the least reactive to these significant events. Bitcoin reacted the most.</a:t>
            </a:r>
            <a:endParaRPr/>
          </a:p>
          <a:p>
            <a:pPr indent="-304800" lvl="0" marL="457200" rtl="0" algn="l">
              <a:spcBef>
                <a:spcPts val="0"/>
              </a:spcBef>
              <a:spcAft>
                <a:spcPts val="0"/>
              </a:spcAft>
              <a:buSzPts val="1200"/>
              <a:buChar char="●"/>
            </a:pPr>
            <a:r>
              <a:rPr lang="en"/>
              <a:t>Generally, the higher the volatility/risk, the higher the potential rewards. Riskier assets can have more growth but will also react more to market events.</a:t>
            </a:r>
            <a:endParaRPr/>
          </a:p>
          <a:p>
            <a:pPr indent="-304800" lvl="0" marL="457200" rtl="0" algn="l">
              <a:spcBef>
                <a:spcPts val="0"/>
              </a:spcBef>
              <a:spcAft>
                <a:spcPts val="0"/>
              </a:spcAft>
              <a:buSzPts val="1200"/>
              <a:buChar char="●"/>
            </a:pPr>
            <a:r>
              <a:rPr lang="en"/>
              <a:t>Don’t put all your eggs in one basket!</a:t>
            </a:r>
            <a:endParaRPr/>
          </a:p>
        </p:txBody>
      </p:sp>
      <p:pic>
        <p:nvPicPr>
          <p:cNvPr id="224" name="Google Shape;224;p40"/>
          <p:cNvPicPr preferRelativeResize="0"/>
          <p:nvPr/>
        </p:nvPicPr>
        <p:blipFill>
          <a:blip r:embed="rId3">
            <a:alphaModFix/>
          </a:blip>
          <a:stretch>
            <a:fillRect/>
          </a:stretch>
        </p:blipFill>
        <p:spPr>
          <a:xfrm>
            <a:off x="4572000" y="383512"/>
            <a:ext cx="3939449" cy="43764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380775"/>
            <a:ext cx="45207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Investment Vehicles of Interest</a:t>
            </a:r>
            <a:endParaRPr/>
          </a:p>
        </p:txBody>
      </p:sp>
      <p:sp>
        <p:nvSpPr>
          <p:cNvPr id="68" name="Google Shape;68;p15"/>
          <p:cNvSpPr txBox="1"/>
          <p:nvPr>
            <p:ph idx="1" type="body"/>
          </p:nvPr>
        </p:nvSpPr>
        <p:spPr>
          <a:xfrm>
            <a:off x="311700" y="1580750"/>
            <a:ext cx="39999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a:t>Stock market</a:t>
            </a:r>
            <a:endParaRPr/>
          </a:p>
          <a:p>
            <a:pPr indent="-317500" lvl="0" marL="457200" rtl="0" algn="l">
              <a:spcBef>
                <a:spcPts val="0"/>
              </a:spcBef>
              <a:spcAft>
                <a:spcPts val="0"/>
              </a:spcAft>
              <a:buSzPts val="1400"/>
              <a:buChar char="●"/>
            </a:pPr>
            <a:r>
              <a:rPr lang="en"/>
              <a:t>Gold</a:t>
            </a:r>
            <a:endParaRPr/>
          </a:p>
          <a:p>
            <a:pPr indent="-317500" lvl="0" marL="457200" rtl="0" algn="l">
              <a:spcBef>
                <a:spcPts val="0"/>
              </a:spcBef>
              <a:spcAft>
                <a:spcPts val="0"/>
              </a:spcAft>
              <a:buSzPts val="1400"/>
              <a:buChar char="●"/>
            </a:pPr>
            <a:r>
              <a:rPr lang="en"/>
              <a:t>Cryptocurrency</a:t>
            </a:r>
            <a:endParaRPr/>
          </a:p>
        </p:txBody>
      </p:sp>
      <p:sp>
        <p:nvSpPr>
          <p:cNvPr id="69" name="Google Shape;69;p15"/>
          <p:cNvSpPr txBox="1"/>
          <p:nvPr>
            <p:ph idx="2" type="body"/>
          </p:nvPr>
        </p:nvSpPr>
        <p:spPr>
          <a:xfrm>
            <a:off x="4832400" y="1580750"/>
            <a:ext cx="39999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a:t>Growth</a:t>
            </a:r>
            <a:endParaRPr/>
          </a:p>
          <a:p>
            <a:pPr indent="-317500" lvl="0" marL="457200" rtl="0" algn="l">
              <a:spcBef>
                <a:spcPts val="0"/>
              </a:spcBef>
              <a:spcAft>
                <a:spcPts val="0"/>
              </a:spcAft>
              <a:buSzPts val="1400"/>
              <a:buChar char="●"/>
            </a:pPr>
            <a:r>
              <a:rPr lang="en"/>
              <a:t>Volatility</a:t>
            </a:r>
            <a:endParaRPr/>
          </a:p>
          <a:p>
            <a:pPr indent="-317500" lvl="0" marL="457200" rtl="0" algn="l">
              <a:spcBef>
                <a:spcPts val="0"/>
              </a:spcBef>
              <a:spcAft>
                <a:spcPts val="0"/>
              </a:spcAft>
              <a:buSzPts val="1400"/>
              <a:buChar char="●"/>
            </a:pPr>
            <a:r>
              <a:rPr lang="en"/>
              <a:t>Reactions to COVID-19 and interest rate hikes of 2022-2023</a:t>
            </a:r>
            <a:endParaRPr/>
          </a:p>
        </p:txBody>
      </p:sp>
      <p:sp>
        <p:nvSpPr>
          <p:cNvPr id="70" name="Google Shape;70;p15"/>
          <p:cNvSpPr txBox="1"/>
          <p:nvPr>
            <p:ph type="title"/>
          </p:nvPr>
        </p:nvSpPr>
        <p:spPr>
          <a:xfrm>
            <a:off x="4832400" y="380775"/>
            <a:ext cx="45207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Questions/Areas of Exploration</a:t>
            </a:r>
            <a:endParaRPr/>
          </a:p>
        </p:txBody>
      </p:sp>
      <p:pic>
        <p:nvPicPr>
          <p:cNvPr id="71" name="Google Shape;71;p15"/>
          <p:cNvPicPr preferRelativeResize="0"/>
          <p:nvPr/>
        </p:nvPicPr>
        <p:blipFill>
          <a:blip r:embed="rId3">
            <a:alphaModFix/>
          </a:blip>
          <a:stretch>
            <a:fillRect/>
          </a:stretch>
        </p:blipFill>
        <p:spPr>
          <a:xfrm>
            <a:off x="5749376" y="3227075"/>
            <a:ext cx="2686745" cy="1738475"/>
          </a:xfrm>
          <a:prstGeom prst="rect">
            <a:avLst/>
          </a:prstGeom>
          <a:noFill/>
          <a:ln>
            <a:noFill/>
          </a:ln>
        </p:spPr>
      </p:pic>
      <p:pic>
        <p:nvPicPr>
          <p:cNvPr id="72" name="Google Shape;72;p15"/>
          <p:cNvPicPr preferRelativeResize="0"/>
          <p:nvPr/>
        </p:nvPicPr>
        <p:blipFill>
          <a:blip r:embed="rId4">
            <a:alphaModFix/>
          </a:blip>
          <a:stretch>
            <a:fillRect/>
          </a:stretch>
        </p:blipFill>
        <p:spPr>
          <a:xfrm>
            <a:off x="4000850" y="3410437"/>
            <a:ext cx="1142301" cy="1142301"/>
          </a:xfrm>
          <a:prstGeom prst="rect">
            <a:avLst/>
          </a:prstGeom>
          <a:noFill/>
          <a:ln>
            <a:noFill/>
          </a:ln>
        </p:spPr>
      </p:pic>
      <p:pic>
        <p:nvPicPr>
          <p:cNvPr id="73" name="Google Shape;73;p15"/>
          <p:cNvPicPr preferRelativeResize="0"/>
          <p:nvPr/>
        </p:nvPicPr>
        <p:blipFill>
          <a:blip r:embed="rId5">
            <a:alphaModFix/>
          </a:blip>
          <a:stretch>
            <a:fillRect/>
          </a:stretch>
        </p:blipFill>
        <p:spPr>
          <a:xfrm>
            <a:off x="311700" y="3227076"/>
            <a:ext cx="3311400" cy="17384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214650" y="674225"/>
            <a:ext cx="2808000" cy="7557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Stock Market - SPY ETF</a:t>
            </a:r>
            <a:endParaRPr/>
          </a:p>
        </p:txBody>
      </p:sp>
      <p:sp>
        <p:nvSpPr>
          <p:cNvPr id="79" name="Google Shape;79;p16"/>
          <p:cNvSpPr txBox="1"/>
          <p:nvPr>
            <p:ph type="title"/>
          </p:nvPr>
        </p:nvSpPr>
        <p:spPr>
          <a:xfrm>
            <a:off x="3070950" y="555600"/>
            <a:ext cx="2808000" cy="7557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Gold - GLD ETF</a:t>
            </a:r>
            <a:endParaRPr/>
          </a:p>
        </p:txBody>
      </p:sp>
      <p:sp>
        <p:nvSpPr>
          <p:cNvPr id="80" name="Google Shape;80;p16"/>
          <p:cNvSpPr txBox="1"/>
          <p:nvPr>
            <p:ph type="title"/>
          </p:nvPr>
        </p:nvSpPr>
        <p:spPr>
          <a:xfrm>
            <a:off x="6024300" y="674225"/>
            <a:ext cx="2808000" cy="7557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Cryptocurrency - Bitcoin (BTC)</a:t>
            </a:r>
            <a:endParaRPr/>
          </a:p>
        </p:txBody>
      </p:sp>
      <p:pic>
        <p:nvPicPr>
          <p:cNvPr id="81" name="Google Shape;81;p16"/>
          <p:cNvPicPr preferRelativeResize="0"/>
          <p:nvPr/>
        </p:nvPicPr>
        <p:blipFill>
          <a:blip r:embed="rId3">
            <a:alphaModFix/>
          </a:blip>
          <a:stretch>
            <a:fillRect/>
          </a:stretch>
        </p:blipFill>
        <p:spPr>
          <a:xfrm>
            <a:off x="257575" y="1894387"/>
            <a:ext cx="2722150" cy="2412283"/>
          </a:xfrm>
          <a:prstGeom prst="rect">
            <a:avLst/>
          </a:prstGeom>
          <a:noFill/>
          <a:ln>
            <a:noFill/>
          </a:ln>
        </p:spPr>
      </p:pic>
      <p:pic>
        <p:nvPicPr>
          <p:cNvPr id="82" name="Google Shape;82;p16"/>
          <p:cNvPicPr preferRelativeResize="0"/>
          <p:nvPr/>
        </p:nvPicPr>
        <p:blipFill>
          <a:blip r:embed="rId4">
            <a:alphaModFix/>
          </a:blip>
          <a:stretch>
            <a:fillRect/>
          </a:stretch>
        </p:blipFill>
        <p:spPr>
          <a:xfrm>
            <a:off x="3140929" y="1894375"/>
            <a:ext cx="2722158" cy="2412301"/>
          </a:xfrm>
          <a:prstGeom prst="rect">
            <a:avLst/>
          </a:prstGeom>
          <a:noFill/>
          <a:ln>
            <a:noFill/>
          </a:ln>
        </p:spPr>
      </p:pic>
      <p:pic>
        <p:nvPicPr>
          <p:cNvPr id="83" name="Google Shape;83;p16"/>
          <p:cNvPicPr preferRelativeResize="0"/>
          <p:nvPr/>
        </p:nvPicPr>
        <p:blipFill>
          <a:blip r:embed="rId5">
            <a:alphaModFix/>
          </a:blip>
          <a:stretch>
            <a:fillRect/>
          </a:stretch>
        </p:blipFill>
        <p:spPr>
          <a:xfrm>
            <a:off x="6024300" y="1894374"/>
            <a:ext cx="2808000" cy="241228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7" name="Shape 87"/>
        <p:cNvGrpSpPr/>
        <p:nvPr/>
      </p:nvGrpSpPr>
      <p:grpSpPr>
        <a:xfrm>
          <a:off x="0" y="0"/>
          <a:ext cx="0" cy="0"/>
          <a:chOff x="0" y="0"/>
          <a:chExt cx="0" cy="0"/>
        </a:xfrm>
      </p:grpSpPr>
      <p:sp>
        <p:nvSpPr>
          <p:cNvPr id="88" name="Google Shape;88;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SPY ETF</a:t>
            </a:r>
            <a:endParaRPr/>
          </a:p>
        </p:txBody>
      </p:sp>
      <p:sp>
        <p:nvSpPr>
          <p:cNvPr id="89" name="Google Shape;89;p1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a:t>Full name: SPDR S&amp;P 500 ETF Trust, Ticker symbol: SPY </a:t>
            </a:r>
            <a:endParaRPr/>
          </a:p>
          <a:p>
            <a:pPr indent="-317500" lvl="0" marL="457200" rtl="0" algn="l">
              <a:spcBef>
                <a:spcPts val="0"/>
              </a:spcBef>
              <a:spcAft>
                <a:spcPts val="0"/>
              </a:spcAft>
              <a:buSzPts val="1400"/>
              <a:buChar char="●"/>
            </a:pPr>
            <a:r>
              <a:rPr lang="en"/>
              <a:t>ETF (Exchange Traded Fund) - a pooled investment security that can be bought and sold like a stock</a:t>
            </a:r>
            <a:endParaRPr/>
          </a:p>
          <a:p>
            <a:pPr indent="-317500" lvl="0" marL="457200" rtl="0" algn="l">
              <a:spcBef>
                <a:spcPts val="0"/>
              </a:spcBef>
              <a:spcAft>
                <a:spcPts val="0"/>
              </a:spcAft>
              <a:buSzPts val="1400"/>
              <a:buChar char="●"/>
            </a:pPr>
            <a:r>
              <a:rPr lang="en"/>
              <a:t>The SPY ETF is the first ETF. It tracks and fully reflects the S&amp;P 500 Index, which represents 500 of the largest US companies.</a:t>
            </a:r>
            <a:endParaRPr/>
          </a:p>
          <a:p>
            <a:pPr indent="-317500" lvl="0" marL="457200" rtl="0" algn="l">
              <a:spcBef>
                <a:spcPts val="0"/>
              </a:spcBef>
              <a:spcAft>
                <a:spcPts val="0"/>
              </a:spcAft>
              <a:buSzPts val="1400"/>
              <a:buChar char="●"/>
            </a:pPr>
            <a:r>
              <a:rPr lang="en"/>
              <a:t>One way to invest in overall stock market</a:t>
            </a:r>
            <a:endParaRPr/>
          </a:p>
        </p:txBody>
      </p:sp>
      <p:pic>
        <p:nvPicPr>
          <p:cNvPr id="90" name="Google Shape;90;p17"/>
          <p:cNvPicPr preferRelativeResize="0"/>
          <p:nvPr/>
        </p:nvPicPr>
        <p:blipFill>
          <a:blip r:embed="rId3">
            <a:alphaModFix/>
          </a:blip>
          <a:stretch>
            <a:fillRect/>
          </a:stretch>
        </p:blipFill>
        <p:spPr>
          <a:xfrm>
            <a:off x="4311600" y="553138"/>
            <a:ext cx="4555829" cy="40372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4" name="Shape 94"/>
        <p:cNvGrpSpPr/>
        <p:nvPr/>
      </p:nvGrpSpPr>
      <p:grpSpPr>
        <a:xfrm>
          <a:off x="0" y="0"/>
          <a:ext cx="0" cy="0"/>
          <a:chOff x="0" y="0"/>
          <a:chExt cx="0" cy="0"/>
        </a:xfrm>
      </p:grpSpPr>
      <p:sp>
        <p:nvSpPr>
          <p:cNvPr id="95" name="Google Shape;95;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GLD ETF</a:t>
            </a:r>
            <a:endParaRPr/>
          </a:p>
        </p:txBody>
      </p:sp>
      <p:sp>
        <p:nvSpPr>
          <p:cNvPr id="96" name="Google Shape;96;p18"/>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a:t>SPDR Gold Trust, Ticker symbol: GLD</a:t>
            </a:r>
            <a:endParaRPr/>
          </a:p>
          <a:p>
            <a:pPr indent="-317500" lvl="0" marL="457200" rtl="0" algn="l">
              <a:spcBef>
                <a:spcPts val="0"/>
              </a:spcBef>
              <a:spcAft>
                <a:spcPts val="0"/>
              </a:spcAft>
              <a:buSzPts val="1400"/>
              <a:buChar char="●"/>
            </a:pPr>
            <a:r>
              <a:rPr lang="en"/>
              <a:t>Tracks the price of gold in the over-the-counter market; designed to track the price of 1/10 of an ounce of gold</a:t>
            </a:r>
            <a:endParaRPr/>
          </a:p>
          <a:p>
            <a:pPr indent="-317500" lvl="0" marL="457200" rtl="0" algn="l">
              <a:spcBef>
                <a:spcPts val="0"/>
              </a:spcBef>
              <a:spcAft>
                <a:spcPts val="0"/>
              </a:spcAft>
              <a:buSzPts val="1400"/>
              <a:buChar char="●"/>
            </a:pPr>
            <a:r>
              <a:rPr lang="en"/>
              <a:t>Cannot be traded for actual gold</a:t>
            </a:r>
            <a:endParaRPr/>
          </a:p>
          <a:p>
            <a:pPr indent="-317500" lvl="0" marL="457200" rtl="0" algn="l">
              <a:spcBef>
                <a:spcPts val="0"/>
              </a:spcBef>
              <a:spcAft>
                <a:spcPts val="0"/>
              </a:spcAft>
              <a:buSzPts val="1400"/>
              <a:buChar char="●"/>
            </a:pPr>
            <a:r>
              <a:rPr lang="en"/>
              <a:t>One way to get exposure to gold without physically buying it</a:t>
            </a:r>
            <a:endParaRPr/>
          </a:p>
        </p:txBody>
      </p:sp>
      <p:pic>
        <p:nvPicPr>
          <p:cNvPr id="97" name="Google Shape;97;p18"/>
          <p:cNvPicPr preferRelativeResize="0"/>
          <p:nvPr/>
        </p:nvPicPr>
        <p:blipFill>
          <a:blip r:embed="rId3">
            <a:alphaModFix/>
          </a:blip>
          <a:stretch>
            <a:fillRect/>
          </a:stretch>
        </p:blipFill>
        <p:spPr>
          <a:xfrm>
            <a:off x="4311600" y="553138"/>
            <a:ext cx="4555829" cy="4037225"/>
          </a:xfrm>
          <a:prstGeom prst="rect">
            <a:avLst/>
          </a:prstGeom>
          <a:noFill/>
          <a:ln>
            <a:noFill/>
          </a:ln>
        </p:spPr>
      </p:pic>
      <p:pic>
        <p:nvPicPr>
          <p:cNvPr id="98" name="Google Shape;98;p18"/>
          <p:cNvPicPr preferRelativeResize="0"/>
          <p:nvPr/>
        </p:nvPicPr>
        <p:blipFill>
          <a:blip r:embed="rId4">
            <a:alphaModFix/>
          </a:blip>
          <a:stretch>
            <a:fillRect/>
          </a:stretch>
        </p:blipFill>
        <p:spPr>
          <a:xfrm>
            <a:off x="499952" y="3168475"/>
            <a:ext cx="2487400" cy="14004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Bitcoin</a:t>
            </a:r>
            <a:endParaRPr/>
          </a:p>
        </p:txBody>
      </p:sp>
      <p:sp>
        <p:nvSpPr>
          <p:cNvPr id="104" name="Google Shape;104;p19"/>
          <p:cNvSpPr txBox="1"/>
          <p:nvPr>
            <p:ph idx="1" type="body"/>
          </p:nvPr>
        </p:nvSpPr>
        <p:spPr>
          <a:xfrm>
            <a:off x="311700" y="1173950"/>
            <a:ext cx="39999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a:t>The first cryptocurrency, Bitcoin is a digital asset that exists on a decentralized network of computers called a blockchain. Bitcoin uses computing power from miners to validate transactions. Miners are rewarded with bitcoin.</a:t>
            </a:r>
            <a:endParaRPr/>
          </a:p>
          <a:p>
            <a:pPr indent="-317500" lvl="0" marL="457200" rtl="0" algn="l">
              <a:spcBef>
                <a:spcPts val="0"/>
              </a:spcBef>
              <a:spcAft>
                <a:spcPts val="0"/>
              </a:spcAft>
              <a:buSzPts val="1400"/>
              <a:buChar char="●"/>
            </a:pPr>
            <a:r>
              <a:rPr lang="en"/>
              <a:t>Bitcoin can be bought on exchange platforms and is held and </a:t>
            </a:r>
            <a:r>
              <a:rPr lang="en"/>
              <a:t>transferred</a:t>
            </a:r>
            <a:r>
              <a:rPr lang="en"/>
              <a:t> via bitcoin wallets.</a:t>
            </a:r>
            <a:endParaRPr/>
          </a:p>
        </p:txBody>
      </p:sp>
      <p:pic>
        <p:nvPicPr>
          <p:cNvPr id="105" name="Google Shape;105;p19"/>
          <p:cNvPicPr preferRelativeResize="0"/>
          <p:nvPr/>
        </p:nvPicPr>
        <p:blipFill>
          <a:blip r:embed="rId3">
            <a:alphaModFix/>
          </a:blip>
          <a:stretch>
            <a:fillRect/>
          </a:stretch>
        </p:blipFill>
        <p:spPr>
          <a:xfrm>
            <a:off x="4311592" y="553138"/>
            <a:ext cx="4699457" cy="4037225"/>
          </a:xfrm>
          <a:prstGeom prst="rect">
            <a:avLst/>
          </a:prstGeom>
          <a:noFill/>
          <a:ln>
            <a:noFill/>
          </a:ln>
        </p:spPr>
      </p:pic>
      <p:pic>
        <p:nvPicPr>
          <p:cNvPr id="106" name="Google Shape;106;p19"/>
          <p:cNvPicPr preferRelativeResize="0"/>
          <p:nvPr/>
        </p:nvPicPr>
        <p:blipFill>
          <a:blip r:embed="rId4">
            <a:alphaModFix/>
          </a:blip>
          <a:stretch>
            <a:fillRect/>
          </a:stretch>
        </p:blipFill>
        <p:spPr>
          <a:xfrm>
            <a:off x="595200" y="3727200"/>
            <a:ext cx="930300" cy="9303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id="111" name="Google Shape;111;p20"/>
          <p:cNvPicPr preferRelativeResize="0"/>
          <p:nvPr/>
        </p:nvPicPr>
        <p:blipFill>
          <a:blip r:embed="rId3">
            <a:alphaModFix/>
          </a:blip>
          <a:stretch>
            <a:fillRect/>
          </a:stretch>
        </p:blipFill>
        <p:spPr>
          <a:xfrm>
            <a:off x="1422575" y="647700"/>
            <a:ext cx="6298850" cy="38481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pic>
        <p:nvPicPr>
          <p:cNvPr id="116" name="Google Shape;116;p21"/>
          <p:cNvPicPr preferRelativeResize="0"/>
          <p:nvPr/>
        </p:nvPicPr>
        <p:blipFill>
          <a:blip r:embed="rId3">
            <a:alphaModFix/>
          </a:blip>
          <a:stretch>
            <a:fillRect/>
          </a:stretch>
        </p:blipFill>
        <p:spPr>
          <a:xfrm>
            <a:off x="379488" y="921037"/>
            <a:ext cx="8385025" cy="33014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